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Source Code Pro" panose="020B0604020202020204" charset="0"/>
      <p:regular r:id="rId10"/>
      <p:bold r:id="rId11"/>
      <p:italic r:id="rId12"/>
      <p:boldItalic r:id="rId13"/>
    </p:embeddedFont>
    <p:embeddedFont>
      <p:font typeface="Amatic SC" panose="020B0604020202020204" charset="-79"/>
      <p:regular r:id="rId14"/>
      <p:bold r:id="rId15"/>
    </p:embeddedFont>
    <p:embeddedFont>
      <p:font typeface="Shadows Into Light Two" panose="020B0604020202020204" charset="0"/>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6" d="100"/>
          <a:sy n="136" d="100"/>
        </p:scale>
        <p:origin x="89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41caafbfc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41caafbfc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41caafbfcf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41caafbfcf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1caafbfcf_0_2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1caafbfcf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1caafbfcf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1caafbfcf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62a9538e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62a9538e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41caafbfcf_0_3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41caafbfcf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1caafbfcf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1caafbfcf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2500">
        <p14:flip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311700" y="292850"/>
            <a:ext cx="8520600" cy="801000"/>
          </a:xfrm>
          <a:prstGeom prst="rect">
            <a:avLst/>
          </a:prstGeom>
          <a:solidFill>
            <a:schemeClr val="lt1"/>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Standards BASED Grading and NEw Report card</a:t>
            </a:r>
            <a:endParaRPr/>
          </a:p>
        </p:txBody>
      </p:sp>
      <p:sp>
        <p:nvSpPr>
          <p:cNvPr id="57" name="Google Shape;57;p13"/>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406400" algn="l" rtl="0">
              <a:lnSpc>
                <a:spcPct val="100000"/>
              </a:lnSpc>
              <a:spcBef>
                <a:spcPts val="600"/>
              </a:spcBef>
              <a:spcAft>
                <a:spcPts val="0"/>
              </a:spcAft>
              <a:buClr>
                <a:srgbClr val="222222"/>
              </a:buClr>
              <a:buSzPts val="2800"/>
              <a:buFont typeface="Shadows Into Light Two"/>
              <a:buChar char="●"/>
            </a:pPr>
            <a:r>
              <a:rPr lang="en" sz="2800">
                <a:solidFill>
                  <a:srgbClr val="222222"/>
                </a:solidFill>
                <a:latin typeface="Shadows Into Light Two"/>
                <a:ea typeface="Shadows Into Light Two"/>
                <a:cs typeface="Shadows Into Light Two"/>
                <a:sym typeface="Shadows Into Light Two"/>
              </a:rPr>
              <a:t>SBG is a model of grading which uses a rubric system </a:t>
            </a:r>
            <a:endParaRPr sz="2800">
              <a:solidFill>
                <a:srgbClr val="222222"/>
              </a:solidFill>
              <a:latin typeface="Shadows Into Light Two"/>
              <a:ea typeface="Shadows Into Light Two"/>
              <a:cs typeface="Shadows Into Light Two"/>
              <a:sym typeface="Shadows Into Light Two"/>
            </a:endParaRPr>
          </a:p>
          <a:p>
            <a:pPr marL="457200" lvl="0" indent="0" algn="l" rtl="0">
              <a:lnSpc>
                <a:spcPct val="100000"/>
              </a:lnSpc>
              <a:spcBef>
                <a:spcPts val="600"/>
              </a:spcBef>
              <a:spcAft>
                <a:spcPts val="0"/>
              </a:spcAft>
              <a:buNone/>
            </a:pPr>
            <a:r>
              <a:rPr lang="en" sz="2800">
                <a:solidFill>
                  <a:srgbClr val="222222"/>
                </a:solidFill>
                <a:latin typeface="Shadows Into Light Two"/>
                <a:ea typeface="Shadows Into Light Two"/>
                <a:cs typeface="Shadows Into Light Two"/>
                <a:sym typeface="Shadows Into Light Two"/>
              </a:rPr>
              <a:t>(1, 2, 3) and is based solely on what students know and are able to do in relation to the standard. </a:t>
            </a:r>
            <a:endParaRPr sz="2800">
              <a:solidFill>
                <a:srgbClr val="222222"/>
              </a:solidFill>
              <a:latin typeface="Shadows Into Light Two"/>
              <a:ea typeface="Shadows Into Light Two"/>
              <a:cs typeface="Shadows Into Light Two"/>
              <a:sym typeface="Shadows Into Light Two"/>
            </a:endParaRPr>
          </a:p>
          <a:p>
            <a:pPr marL="457200" lvl="0" indent="-406400" algn="l" rtl="0">
              <a:lnSpc>
                <a:spcPct val="100000"/>
              </a:lnSpc>
              <a:spcBef>
                <a:spcPts val="600"/>
              </a:spcBef>
              <a:spcAft>
                <a:spcPts val="0"/>
              </a:spcAft>
              <a:buClr>
                <a:srgbClr val="222222"/>
              </a:buClr>
              <a:buSzPts val="2800"/>
              <a:buFont typeface="Shadows Into Light Two"/>
              <a:buChar char="●"/>
            </a:pPr>
            <a:r>
              <a:rPr lang="en" sz="2800">
                <a:solidFill>
                  <a:srgbClr val="222222"/>
                </a:solidFill>
                <a:latin typeface="Shadows Into Light Two"/>
                <a:ea typeface="Shadows Into Light Two"/>
                <a:cs typeface="Shadows Into Light Two"/>
                <a:sym typeface="Shadows Into Light Two"/>
              </a:rPr>
              <a:t>Standards are listed on the report card</a:t>
            </a:r>
            <a:endParaRPr sz="2800">
              <a:solidFill>
                <a:srgbClr val="222222"/>
              </a:solidFill>
              <a:latin typeface="Shadows Into Light Two"/>
              <a:ea typeface="Shadows Into Light Two"/>
              <a:cs typeface="Shadows Into Light Two"/>
              <a:sym typeface="Shadows Into Light Two"/>
            </a:endParaRPr>
          </a:p>
          <a:p>
            <a:pPr marL="457200" lvl="0" indent="-406400" algn="l" rtl="0">
              <a:lnSpc>
                <a:spcPct val="100000"/>
              </a:lnSpc>
              <a:spcBef>
                <a:spcPts val="0"/>
              </a:spcBef>
              <a:spcAft>
                <a:spcPts val="0"/>
              </a:spcAft>
              <a:buClr>
                <a:srgbClr val="222222"/>
              </a:buClr>
              <a:buSzPts val="2800"/>
              <a:buFont typeface="Shadows Into Light Two"/>
              <a:buChar char="●"/>
            </a:pPr>
            <a:r>
              <a:rPr lang="en" sz="2800">
                <a:solidFill>
                  <a:srgbClr val="222222"/>
                </a:solidFill>
                <a:latin typeface="Shadows Into Light Two"/>
                <a:ea typeface="Shadows Into Light Two"/>
                <a:cs typeface="Shadows Into Light Two"/>
                <a:sym typeface="Shadows Into Light Two"/>
              </a:rPr>
              <a:t>Data recording sheets</a:t>
            </a:r>
            <a:endParaRPr sz="2800">
              <a:solidFill>
                <a:srgbClr val="222222"/>
              </a:solidFill>
              <a:latin typeface="Shadows Into Light Two"/>
              <a:ea typeface="Shadows Into Light Two"/>
              <a:cs typeface="Shadows Into Light Two"/>
              <a:sym typeface="Shadows Into Light Two"/>
            </a:endParaRPr>
          </a:p>
          <a:p>
            <a:pPr marL="914400" lvl="0" indent="0" algn="l" rtl="0">
              <a:lnSpc>
                <a:spcPct val="100000"/>
              </a:lnSpc>
              <a:spcBef>
                <a:spcPts val="600"/>
              </a:spcBef>
              <a:spcAft>
                <a:spcPts val="0"/>
              </a:spcAft>
              <a:buNone/>
            </a:pPr>
            <a:endParaRPr sz="2800">
              <a:solidFill>
                <a:srgbClr val="222222"/>
              </a:solidFill>
              <a:latin typeface="Shadows Into Light Two"/>
              <a:ea typeface="Shadows Into Light Two"/>
              <a:cs typeface="Shadows Into Light Two"/>
              <a:sym typeface="Shadows Into Light Two"/>
            </a:endParaRPr>
          </a:p>
          <a:p>
            <a:pPr marL="914400" lvl="0" indent="0" algn="l" rtl="0">
              <a:lnSpc>
                <a:spcPct val="100000"/>
              </a:lnSpc>
              <a:spcBef>
                <a:spcPts val="600"/>
              </a:spcBef>
              <a:spcAft>
                <a:spcPts val="0"/>
              </a:spcAft>
              <a:buNone/>
            </a:pPr>
            <a:endParaRPr sz="2800">
              <a:solidFill>
                <a:srgbClr val="222222"/>
              </a:solidFill>
              <a:latin typeface="Shadows Into Light Two"/>
              <a:ea typeface="Shadows Into Light Two"/>
              <a:cs typeface="Shadows Into Light Two"/>
              <a:sym typeface="Shadows Into Light Tw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292850"/>
            <a:ext cx="8520600" cy="801000"/>
          </a:xfrm>
          <a:prstGeom prst="rect">
            <a:avLst/>
          </a:prstGeom>
          <a:solidFill>
            <a:schemeClr val="lt1"/>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Level 3</a:t>
            </a:r>
            <a:endParaRPr/>
          </a:p>
        </p:txBody>
      </p:sp>
      <p:sp>
        <p:nvSpPr>
          <p:cNvPr id="63" name="Google Shape;63;p14"/>
          <p:cNvSpPr txBox="1">
            <a:spLocks noGrp="1"/>
          </p:cNvSpPr>
          <p:nvPr>
            <p:ph type="body" idx="1"/>
          </p:nvPr>
        </p:nvSpPr>
        <p:spPr>
          <a:xfrm>
            <a:off x="204425" y="1219750"/>
            <a:ext cx="8520600" cy="3340200"/>
          </a:xfrm>
          <a:prstGeom prst="rect">
            <a:avLst/>
          </a:prstGeom>
        </p:spPr>
        <p:txBody>
          <a:bodyPr spcFirstLastPara="1" wrap="square" lIns="91425" tIns="91425" rIns="91425" bIns="91425" anchor="t" anchorCtr="0">
            <a:noAutofit/>
          </a:bodyPr>
          <a:lstStyle/>
          <a:p>
            <a:pPr marL="457200" lvl="0" indent="-381000" algn="l" rtl="0">
              <a:lnSpc>
                <a:spcPct val="100000"/>
              </a:lnSpc>
              <a:spcBef>
                <a:spcPts val="600"/>
              </a:spcBef>
              <a:spcAft>
                <a:spcPts val="0"/>
              </a:spcAft>
              <a:buClr>
                <a:srgbClr val="222222"/>
              </a:buClr>
              <a:buSzPts val="2400"/>
              <a:buFont typeface="Shadows Into Light Two"/>
              <a:buChar char="●"/>
            </a:pPr>
            <a:r>
              <a:rPr lang="en" sz="2400">
                <a:solidFill>
                  <a:srgbClr val="222222"/>
                </a:solidFill>
                <a:latin typeface="Shadows Into Light Two"/>
                <a:ea typeface="Shadows Into Light Two"/>
                <a:cs typeface="Shadows Into Light Two"/>
                <a:sym typeface="Shadows Into Light Two"/>
              </a:rPr>
              <a:t>The student can independently and consistently demonstrate proficiency of the standard. The student is on grade level. </a:t>
            </a:r>
            <a:endParaRPr sz="24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endParaRPr sz="1000">
              <a:solidFill>
                <a:srgbClr val="222222"/>
              </a:solidFill>
              <a:latin typeface="Shadows Into Light Two"/>
              <a:ea typeface="Shadows Into Light Two"/>
              <a:cs typeface="Shadows Into Light Two"/>
              <a:sym typeface="Shadows Into Light Two"/>
            </a:endParaRPr>
          </a:p>
          <a:p>
            <a:pPr marL="457200" lvl="0" indent="-381000" algn="l" rtl="0">
              <a:lnSpc>
                <a:spcPct val="100000"/>
              </a:lnSpc>
              <a:spcBef>
                <a:spcPts val="600"/>
              </a:spcBef>
              <a:spcAft>
                <a:spcPts val="0"/>
              </a:spcAft>
              <a:buClr>
                <a:srgbClr val="222222"/>
              </a:buClr>
              <a:buSzPts val="2400"/>
              <a:buFont typeface="Shadows Into Light Two"/>
              <a:buChar char="●"/>
            </a:pPr>
            <a:r>
              <a:rPr lang="en" sz="2400">
                <a:solidFill>
                  <a:srgbClr val="222222"/>
                </a:solidFill>
                <a:latin typeface="Shadows Into Light Two"/>
                <a:ea typeface="Shadows Into Light Two"/>
                <a:cs typeface="Shadows Into Light Two"/>
                <a:sym typeface="Shadows Into Light Two"/>
              </a:rPr>
              <a:t>If the reporting period mark is a 3, the student has mastered grade level standards and meets the grade-level expectations for that marking period.</a:t>
            </a:r>
            <a:endParaRPr sz="2800">
              <a:solidFill>
                <a:srgbClr val="222222"/>
              </a:solidFill>
              <a:latin typeface="Shadows Into Light Two"/>
              <a:ea typeface="Shadows Into Light Two"/>
              <a:cs typeface="Shadows Into Light Two"/>
              <a:sym typeface="Shadows Into Light Tw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92850"/>
            <a:ext cx="8520600" cy="801000"/>
          </a:xfrm>
          <a:prstGeom prst="rect">
            <a:avLst/>
          </a:prstGeom>
          <a:solidFill>
            <a:schemeClr val="lt1"/>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Level 2</a:t>
            </a:r>
            <a:endParaRPr/>
          </a:p>
        </p:txBody>
      </p:sp>
      <p:sp>
        <p:nvSpPr>
          <p:cNvPr id="69" name="Google Shape;69;p15"/>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61950" algn="l" rtl="0">
              <a:lnSpc>
                <a:spcPct val="100000"/>
              </a:lnSpc>
              <a:spcBef>
                <a:spcPts val="600"/>
              </a:spcBef>
              <a:spcAft>
                <a:spcPts val="0"/>
              </a:spcAft>
              <a:buClr>
                <a:srgbClr val="222222"/>
              </a:buClr>
              <a:buSzPts val="2100"/>
              <a:buFont typeface="Shadows Into Light Two"/>
              <a:buChar char="●"/>
            </a:pPr>
            <a:r>
              <a:rPr lang="en" sz="2100">
                <a:solidFill>
                  <a:srgbClr val="222222"/>
                </a:solidFill>
                <a:latin typeface="Shadows Into Light Two"/>
                <a:ea typeface="Shadows Into Light Two"/>
                <a:cs typeface="Shadows Into Light Two"/>
                <a:sym typeface="Shadows Into Light Two"/>
              </a:rPr>
              <a:t>The student cannot independently demonstrate the skill or standard consistently and teacher/adult support and assistance are needed. The student is approaching mastery, but performing inconsistently. </a:t>
            </a:r>
            <a:endParaRPr sz="2100">
              <a:solidFill>
                <a:srgbClr val="222222"/>
              </a:solidFill>
              <a:latin typeface="Shadows Into Light Two"/>
              <a:ea typeface="Shadows Into Light Two"/>
              <a:cs typeface="Shadows Into Light Two"/>
              <a:sym typeface="Shadows Into Light Two"/>
            </a:endParaRPr>
          </a:p>
          <a:p>
            <a:pPr marL="457200" lvl="0" indent="0" algn="l" rtl="0">
              <a:lnSpc>
                <a:spcPct val="100000"/>
              </a:lnSpc>
              <a:spcBef>
                <a:spcPts val="600"/>
              </a:spcBef>
              <a:spcAft>
                <a:spcPts val="0"/>
              </a:spcAft>
              <a:buNone/>
            </a:pPr>
            <a:endParaRPr sz="2100">
              <a:solidFill>
                <a:srgbClr val="222222"/>
              </a:solidFill>
              <a:latin typeface="Shadows Into Light Two"/>
              <a:ea typeface="Shadows Into Light Two"/>
              <a:cs typeface="Shadows Into Light Two"/>
              <a:sym typeface="Shadows Into Light Two"/>
            </a:endParaRPr>
          </a:p>
          <a:p>
            <a:pPr marL="457200" lvl="0" indent="-361950" algn="l" rtl="0">
              <a:lnSpc>
                <a:spcPct val="100000"/>
              </a:lnSpc>
              <a:spcBef>
                <a:spcPts val="600"/>
              </a:spcBef>
              <a:spcAft>
                <a:spcPts val="0"/>
              </a:spcAft>
              <a:buClr>
                <a:srgbClr val="222222"/>
              </a:buClr>
              <a:buSzPts val="2100"/>
              <a:buFont typeface="Shadows Into Light Two"/>
              <a:buChar char="●"/>
            </a:pPr>
            <a:r>
              <a:rPr lang="en" sz="2100">
                <a:solidFill>
                  <a:srgbClr val="222222"/>
                </a:solidFill>
                <a:latin typeface="Shadows Into Light Two"/>
                <a:ea typeface="Shadows Into Light Two"/>
                <a:cs typeface="Shadows Into Light Two"/>
                <a:sym typeface="Shadows Into Light Two"/>
              </a:rPr>
              <a:t>Level 2 says “meeting basic standards”.</a:t>
            </a:r>
            <a:endParaRPr sz="2100">
              <a:solidFill>
                <a:srgbClr val="222222"/>
              </a:solidFill>
              <a:latin typeface="Shadows Into Light Two"/>
              <a:ea typeface="Shadows Into Light Two"/>
              <a:cs typeface="Shadows Into Light Two"/>
              <a:sym typeface="Shadows Into Light Two"/>
            </a:endParaRPr>
          </a:p>
          <a:p>
            <a:pPr marL="914400" lvl="0" indent="0" algn="l" rtl="0">
              <a:lnSpc>
                <a:spcPct val="100000"/>
              </a:lnSpc>
              <a:spcBef>
                <a:spcPts val="600"/>
              </a:spcBef>
              <a:spcAft>
                <a:spcPts val="0"/>
              </a:spcAft>
              <a:buNone/>
            </a:pPr>
            <a:endParaRPr sz="1000">
              <a:solidFill>
                <a:srgbClr val="222222"/>
              </a:solidFill>
              <a:latin typeface="Shadows Into Light Two"/>
              <a:ea typeface="Shadows Into Light Two"/>
              <a:cs typeface="Shadows Into Light Two"/>
              <a:sym typeface="Shadows Into Light Two"/>
            </a:endParaRPr>
          </a:p>
          <a:p>
            <a:pPr marL="457200" lvl="0" indent="-361950" algn="l" rtl="0">
              <a:lnSpc>
                <a:spcPct val="100000"/>
              </a:lnSpc>
              <a:spcBef>
                <a:spcPts val="600"/>
              </a:spcBef>
              <a:spcAft>
                <a:spcPts val="0"/>
              </a:spcAft>
              <a:buClr>
                <a:srgbClr val="222222"/>
              </a:buClr>
              <a:buSzPts val="2100"/>
              <a:buFont typeface="Shadows Into Light Two"/>
              <a:buChar char="●"/>
            </a:pPr>
            <a:r>
              <a:rPr lang="en" sz="2100">
                <a:solidFill>
                  <a:srgbClr val="222222"/>
                </a:solidFill>
                <a:latin typeface="Shadows Into Light Two"/>
                <a:ea typeface="Shadows Into Light Two"/>
                <a:cs typeface="Shadows Into Light Two"/>
                <a:sym typeface="Shadows Into Light Two"/>
              </a:rPr>
              <a:t>If a 2 is given as a final mark, the student is not mastering the standard independently. The student will need some additional practice, support,  and opportunities to demonstrate mastery of the standard. </a:t>
            </a:r>
            <a:endParaRPr sz="2800">
              <a:solidFill>
                <a:srgbClr val="222222"/>
              </a:solidFill>
              <a:latin typeface="Shadows Into Light Two"/>
              <a:ea typeface="Shadows Into Light Two"/>
              <a:cs typeface="Shadows Into Light Two"/>
              <a:sym typeface="Shadows Into Light Tw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92850"/>
            <a:ext cx="8520600" cy="801000"/>
          </a:xfrm>
          <a:prstGeom prst="rect">
            <a:avLst/>
          </a:prstGeom>
          <a:solidFill>
            <a:schemeClr val="lt1"/>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Level 1</a:t>
            </a:r>
            <a:endParaRPr/>
          </a:p>
        </p:txBody>
      </p:sp>
      <p:sp>
        <p:nvSpPr>
          <p:cNvPr id="75" name="Google Shape;75;p16"/>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600"/>
              </a:spcBef>
              <a:spcAft>
                <a:spcPts val="0"/>
              </a:spcAft>
              <a:buClr>
                <a:srgbClr val="222222"/>
              </a:buClr>
              <a:buSzPts val="2000"/>
              <a:buFont typeface="Shadows Into Light Two"/>
              <a:buChar char="●"/>
            </a:pPr>
            <a:r>
              <a:rPr lang="en" sz="2000">
                <a:solidFill>
                  <a:srgbClr val="222222"/>
                </a:solidFill>
                <a:latin typeface="Shadows Into Light Two"/>
                <a:ea typeface="Shadows Into Light Two"/>
                <a:cs typeface="Shadows Into Light Two"/>
                <a:sym typeface="Shadows Into Light Two"/>
              </a:rPr>
              <a:t>The student cannot either independently or with support demonstrate the skills of the standard. This student is an emerging and developing learner. </a:t>
            </a:r>
            <a:endParaRPr sz="20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endParaRPr sz="2000">
              <a:solidFill>
                <a:srgbClr val="222222"/>
              </a:solidFill>
              <a:latin typeface="Shadows Into Light Two"/>
              <a:ea typeface="Shadows Into Light Two"/>
              <a:cs typeface="Shadows Into Light Two"/>
              <a:sym typeface="Shadows Into Light Two"/>
            </a:endParaRPr>
          </a:p>
          <a:p>
            <a:pPr marL="457200" lvl="0" indent="-355600" algn="l" rtl="0">
              <a:lnSpc>
                <a:spcPct val="100000"/>
              </a:lnSpc>
              <a:spcBef>
                <a:spcPts val="600"/>
              </a:spcBef>
              <a:spcAft>
                <a:spcPts val="0"/>
              </a:spcAft>
              <a:buClr>
                <a:srgbClr val="222222"/>
              </a:buClr>
              <a:buSzPts val="2000"/>
              <a:buFont typeface="Shadows Into Light Two"/>
              <a:buChar char="●"/>
            </a:pPr>
            <a:r>
              <a:rPr lang="en" sz="2000">
                <a:solidFill>
                  <a:srgbClr val="222222"/>
                </a:solidFill>
                <a:latin typeface="Shadows Into Light Two"/>
                <a:ea typeface="Shadows Into Light Two"/>
                <a:cs typeface="Shadows Into Light Two"/>
                <a:sym typeface="Shadows Into Light Two"/>
              </a:rPr>
              <a:t>If a 1 is given as a final mark, the student is not mastering grade level standards and most marks over the course of the grading period are 1s. </a:t>
            </a:r>
            <a:endParaRPr sz="2000">
              <a:solidFill>
                <a:srgbClr val="222222"/>
              </a:solidFill>
              <a:latin typeface="Shadows Into Light Two"/>
              <a:ea typeface="Shadows Into Light Two"/>
              <a:cs typeface="Shadows Into Light Two"/>
              <a:sym typeface="Shadows Into Light Two"/>
            </a:endParaRPr>
          </a:p>
          <a:p>
            <a:pPr marL="914400" lvl="0" indent="0" algn="l" rtl="0">
              <a:lnSpc>
                <a:spcPct val="100000"/>
              </a:lnSpc>
              <a:spcBef>
                <a:spcPts val="600"/>
              </a:spcBef>
              <a:spcAft>
                <a:spcPts val="0"/>
              </a:spcAft>
              <a:buNone/>
            </a:pPr>
            <a:endParaRPr sz="2000">
              <a:solidFill>
                <a:srgbClr val="222222"/>
              </a:solidFill>
              <a:latin typeface="Shadows Into Light Two"/>
              <a:ea typeface="Shadows Into Light Two"/>
              <a:cs typeface="Shadows Into Light Two"/>
              <a:sym typeface="Shadows Into Light Two"/>
            </a:endParaRPr>
          </a:p>
          <a:p>
            <a:pPr marL="457200" lvl="0" indent="-355600" algn="l" rtl="0">
              <a:lnSpc>
                <a:spcPct val="100000"/>
              </a:lnSpc>
              <a:spcBef>
                <a:spcPts val="600"/>
              </a:spcBef>
              <a:spcAft>
                <a:spcPts val="0"/>
              </a:spcAft>
              <a:buClr>
                <a:srgbClr val="222222"/>
              </a:buClr>
              <a:buSzPts val="2000"/>
              <a:buFont typeface="Shadows Into Light Two"/>
              <a:buChar char="●"/>
            </a:pPr>
            <a:r>
              <a:rPr lang="en" sz="2000">
                <a:solidFill>
                  <a:srgbClr val="222222"/>
                </a:solidFill>
                <a:latin typeface="Shadows Into Light Two"/>
                <a:ea typeface="Shadows Into Light Two"/>
                <a:cs typeface="Shadows Into Light Two"/>
                <a:sym typeface="Shadows Into Light Two"/>
              </a:rPr>
              <a:t>This student will need additional support, practice, and a variety of instructional strategies to foster academic growth. </a:t>
            </a:r>
            <a:endParaRPr sz="2000">
              <a:solidFill>
                <a:srgbClr val="222222"/>
              </a:solidFill>
              <a:latin typeface="Shadows Into Light Two"/>
              <a:ea typeface="Shadows Into Light Two"/>
              <a:cs typeface="Shadows Into Light Two"/>
              <a:sym typeface="Shadows Into Light Tw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9"/>
        <p:cNvGrpSpPr/>
        <p:nvPr/>
      </p:nvGrpSpPr>
      <p:grpSpPr>
        <a:xfrm>
          <a:off x="0" y="0"/>
          <a:ext cx="0" cy="0"/>
          <a:chOff x="0" y="0"/>
          <a:chExt cx="0" cy="0"/>
        </a:xfrm>
      </p:grpSpPr>
      <p:pic>
        <p:nvPicPr>
          <p:cNvPr id="80" name="Google Shape;80;p17"/>
          <p:cNvPicPr preferRelativeResize="0"/>
          <p:nvPr/>
        </p:nvPicPr>
        <p:blipFill rotWithShape="1">
          <a:blip r:embed="rId3">
            <a:alphaModFix/>
          </a:blip>
          <a:srcRect/>
          <a:stretch/>
        </p:blipFill>
        <p:spPr>
          <a:xfrm>
            <a:off x="2470138" y="561550"/>
            <a:ext cx="4139700" cy="4447500"/>
          </a:xfrm>
          <a:prstGeom prst="rect">
            <a:avLst/>
          </a:prstGeom>
          <a:noFill/>
          <a:ln>
            <a:noFill/>
          </a:ln>
        </p:spPr>
      </p:pic>
      <p:pic>
        <p:nvPicPr>
          <p:cNvPr id="81" name="Google Shape;81;p17"/>
          <p:cNvPicPr preferRelativeResize="0"/>
          <p:nvPr/>
        </p:nvPicPr>
        <p:blipFill>
          <a:blip r:embed="rId4">
            <a:alphaModFix/>
          </a:blip>
          <a:stretch>
            <a:fillRect/>
          </a:stretch>
        </p:blipFill>
        <p:spPr>
          <a:xfrm>
            <a:off x="-64025" y="0"/>
            <a:ext cx="9208027" cy="437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292850"/>
            <a:ext cx="8520600" cy="801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a:t>The Rubric in kid friendly language</a:t>
            </a:r>
            <a:endParaRPr/>
          </a:p>
        </p:txBody>
      </p:sp>
      <p:sp>
        <p:nvSpPr>
          <p:cNvPr id="87" name="Google Shape;87;p18"/>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lnSpc>
                <a:spcPct val="100000"/>
              </a:lnSpc>
              <a:spcBef>
                <a:spcPts val="600"/>
              </a:spcBef>
              <a:spcAft>
                <a:spcPts val="0"/>
              </a:spcAft>
              <a:buNone/>
            </a:pPr>
            <a:r>
              <a:rPr lang="en" sz="3000" b="1">
                <a:solidFill>
                  <a:srgbClr val="222222"/>
                </a:solidFill>
                <a:latin typeface="Shadows Into Light Two"/>
                <a:ea typeface="Shadows Into Light Two"/>
                <a:cs typeface="Shadows Into Light Two"/>
                <a:sym typeface="Shadows Into Light Two"/>
              </a:rPr>
              <a:t>Level 3 </a:t>
            </a:r>
            <a:r>
              <a:rPr lang="en" sz="3000">
                <a:solidFill>
                  <a:srgbClr val="222222"/>
                </a:solidFill>
                <a:latin typeface="Shadows Into Light Two"/>
                <a:ea typeface="Shadows Into Light Two"/>
                <a:cs typeface="Shadows Into Light Two"/>
                <a:sym typeface="Shadows Into Light Two"/>
              </a:rPr>
              <a:t>- I’ve got it.</a:t>
            </a:r>
            <a:endParaRPr sz="30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endParaRPr sz="30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r>
              <a:rPr lang="en" sz="3000" b="1">
                <a:solidFill>
                  <a:srgbClr val="222222"/>
                </a:solidFill>
                <a:latin typeface="Shadows Into Light Two"/>
                <a:ea typeface="Shadows Into Light Two"/>
                <a:cs typeface="Shadows Into Light Two"/>
                <a:sym typeface="Shadows Into Light Two"/>
              </a:rPr>
              <a:t>Level 2 </a:t>
            </a:r>
            <a:r>
              <a:rPr lang="en" sz="3000">
                <a:solidFill>
                  <a:srgbClr val="222222"/>
                </a:solidFill>
                <a:latin typeface="Shadows Into Light Two"/>
                <a:ea typeface="Shadows Into Light Two"/>
                <a:cs typeface="Shadows Into Light Two"/>
                <a:sym typeface="Shadows Into Light Two"/>
              </a:rPr>
              <a:t>- I need some help with this.</a:t>
            </a:r>
            <a:endParaRPr sz="30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endParaRPr sz="3000">
              <a:solidFill>
                <a:srgbClr val="222222"/>
              </a:solidFill>
              <a:latin typeface="Shadows Into Light Two"/>
              <a:ea typeface="Shadows Into Light Two"/>
              <a:cs typeface="Shadows Into Light Two"/>
              <a:sym typeface="Shadows Into Light Two"/>
            </a:endParaRPr>
          </a:p>
          <a:p>
            <a:pPr marL="0" lvl="0" indent="0" algn="l" rtl="0">
              <a:lnSpc>
                <a:spcPct val="100000"/>
              </a:lnSpc>
              <a:spcBef>
                <a:spcPts val="600"/>
              </a:spcBef>
              <a:spcAft>
                <a:spcPts val="0"/>
              </a:spcAft>
              <a:buNone/>
            </a:pPr>
            <a:r>
              <a:rPr lang="en" sz="3000" b="1">
                <a:solidFill>
                  <a:srgbClr val="222222"/>
                </a:solidFill>
                <a:latin typeface="Shadows Into Light Two"/>
                <a:ea typeface="Shadows Into Light Two"/>
                <a:cs typeface="Shadows Into Light Two"/>
                <a:sym typeface="Shadows Into Light Two"/>
              </a:rPr>
              <a:t>Level 1 </a:t>
            </a:r>
            <a:r>
              <a:rPr lang="en" sz="3000">
                <a:solidFill>
                  <a:srgbClr val="222222"/>
                </a:solidFill>
                <a:latin typeface="Shadows Into Light Two"/>
                <a:ea typeface="Shadows Into Light Two"/>
                <a:cs typeface="Shadows Into Light Two"/>
                <a:sym typeface="Shadows Into Light Two"/>
              </a:rPr>
              <a:t>- I just don’t get it.</a:t>
            </a:r>
            <a:endParaRPr sz="3000">
              <a:latin typeface="Shadows Into Light Two"/>
              <a:ea typeface="Shadows Into Light Two"/>
              <a:cs typeface="Shadows Into Light Two"/>
              <a:sym typeface="Shadows Into Light Tw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292850"/>
            <a:ext cx="8520600" cy="8010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a:t>Some things to keep in mind...</a:t>
            </a:r>
            <a:endParaRPr/>
          </a:p>
        </p:txBody>
      </p:sp>
      <p:sp>
        <p:nvSpPr>
          <p:cNvPr id="93" name="Google Shape;93;p19"/>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600"/>
              </a:spcBef>
              <a:spcAft>
                <a:spcPts val="0"/>
              </a:spcAft>
              <a:buClr>
                <a:srgbClr val="222222"/>
              </a:buClr>
              <a:buSzPts val="1800"/>
              <a:buFont typeface="Shadows Into Light Two"/>
              <a:buChar char="●"/>
            </a:pPr>
            <a:r>
              <a:rPr lang="en">
                <a:solidFill>
                  <a:srgbClr val="222222"/>
                </a:solidFill>
                <a:latin typeface="Shadows Into Light Two"/>
                <a:ea typeface="Shadows Into Light Two"/>
                <a:cs typeface="Shadows Into Light Two"/>
                <a:sym typeface="Shadows Into Light Two"/>
              </a:rPr>
              <a:t>Standards-based marks are not averaged, but rather seen as a progression of student learning. Where is the student in relation to the expectation of the grade-level standard</a:t>
            </a:r>
            <a:endParaRPr>
              <a:solidFill>
                <a:srgbClr val="222222"/>
              </a:solidFill>
              <a:latin typeface="Shadows Into Light Two"/>
              <a:ea typeface="Shadows Into Light Two"/>
              <a:cs typeface="Shadows Into Light Two"/>
              <a:sym typeface="Shadows Into Light Two"/>
            </a:endParaRPr>
          </a:p>
          <a:p>
            <a:pPr marL="914400" lvl="1" indent="-292100" algn="l" rtl="0">
              <a:lnSpc>
                <a:spcPct val="100000"/>
              </a:lnSpc>
              <a:spcBef>
                <a:spcPts val="0"/>
              </a:spcBef>
              <a:spcAft>
                <a:spcPts val="0"/>
              </a:spcAft>
              <a:buClr>
                <a:srgbClr val="222222"/>
              </a:buClr>
              <a:buSzPts val="1000"/>
              <a:buFont typeface="Shadows Into Light Two"/>
              <a:buChar char="○"/>
            </a:pPr>
            <a:endParaRPr sz="1000">
              <a:solidFill>
                <a:srgbClr val="222222"/>
              </a:solidFill>
              <a:latin typeface="Shadows Into Light Two"/>
              <a:ea typeface="Shadows Into Light Two"/>
              <a:cs typeface="Shadows Into Light Two"/>
              <a:sym typeface="Shadows Into Light Two"/>
            </a:endParaRPr>
          </a:p>
          <a:p>
            <a:pPr marL="457200" lvl="0" indent="-342900" algn="l" rtl="0">
              <a:lnSpc>
                <a:spcPct val="100000"/>
              </a:lnSpc>
              <a:spcBef>
                <a:spcPts val="0"/>
              </a:spcBef>
              <a:spcAft>
                <a:spcPts val="0"/>
              </a:spcAft>
              <a:buClr>
                <a:srgbClr val="222222"/>
              </a:buClr>
              <a:buSzPts val="1800"/>
              <a:buFont typeface="Shadows Into Light Two"/>
              <a:buChar char="●"/>
            </a:pPr>
            <a:r>
              <a:rPr lang="en">
                <a:solidFill>
                  <a:srgbClr val="222222"/>
                </a:solidFill>
                <a:latin typeface="Shadows Into Light Two"/>
                <a:ea typeface="Shadows Into Light Two"/>
                <a:cs typeface="Shadows Into Light Two"/>
                <a:sym typeface="Shadows Into Light Two"/>
              </a:rPr>
              <a:t>Multiple standards can be taught and assessed in a lesson.</a:t>
            </a:r>
            <a:endParaRPr>
              <a:solidFill>
                <a:srgbClr val="222222"/>
              </a:solidFill>
              <a:latin typeface="Shadows Into Light Two"/>
              <a:ea typeface="Shadows Into Light Two"/>
              <a:cs typeface="Shadows Into Light Two"/>
              <a:sym typeface="Shadows Into Light Two"/>
            </a:endParaRPr>
          </a:p>
          <a:p>
            <a:pPr marL="914400" lvl="1" indent="-292100" algn="l" rtl="0">
              <a:lnSpc>
                <a:spcPct val="100000"/>
              </a:lnSpc>
              <a:spcBef>
                <a:spcPts val="0"/>
              </a:spcBef>
              <a:spcAft>
                <a:spcPts val="0"/>
              </a:spcAft>
              <a:buClr>
                <a:srgbClr val="222222"/>
              </a:buClr>
              <a:buSzPts val="1000"/>
              <a:buFont typeface="Shadows Into Light Two"/>
              <a:buChar char="○"/>
            </a:pPr>
            <a:endParaRPr sz="1000">
              <a:solidFill>
                <a:srgbClr val="222222"/>
              </a:solidFill>
              <a:latin typeface="Shadows Into Light Two"/>
              <a:ea typeface="Shadows Into Light Two"/>
              <a:cs typeface="Shadows Into Light Two"/>
              <a:sym typeface="Shadows Into Light Two"/>
            </a:endParaRPr>
          </a:p>
          <a:p>
            <a:pPr marL="457200" lvl="0" indent="-342900" algn="l" rtl="0">
              <a:lnSpc>
                <a:spcPct val="100000"/>
              </a:lnSpc>
              <a:spcBef>
                <a:spcPts val="0"/>
              </a:spcBef>
              <a:spcAft>
                <a:spcPts val="0"/>
              </a:spcAft>
              <a:buClr>
                <a:srgbClr val="222222"/>
              </a:buClr>
              <a:buSzPts val="1800"/>
              <a:buFont typeface="Shadows Into Light Two"/>
              <a:buChar char="●"/>
            </a:pPr>
            <a:r>
              <a:rPr lang="en">
                <a:solidFill>
                  <a:srgbClr val="222222"/>
                </a:solidFill>
                <a:latin typeface="Shadows Into Light Two"/>
                <a:ea typeface="Shadows Into Light Two"/>
                <a:cs typeface="Shadows Into Light Two"/>
                <a:sym typeface="Shadows Into Light Two"/>
              </a:rPr>
              <a:t>With SBG the focus is on what we want students to know and be able to do now (by trimester) as they work toward grade level proficiency by the end of the school year (proficiency rubric). </a:t>
            </a:r>
            <a:endParaRPr>
              <a:solidFill>
                <a:srgbClr val="222222"/>
              </a:solidFill>
              <a:latin typeface="Shadows Into Light Two"/>
              <a:ea typeface="Shadows Into Light Two"/>
              <a:cs typeface="Shadows Into Light Two"/>
              <a:sym typeface="Shadows Into Light Two"/>
            </a:endParaRPr>
          </a:p>
          <a:p>
            <a:pPr marL="914400" lvl="1" indent="-292100" algn="l" rtl="0">
              <a:lnSpc>
                <a:spcPct val="100000"/>
              </a:lnSpc>
              <a:spcBef>
                <a:spcPts val="0"/>
              </a:spcBef>
              <a:spcAft>
                <a:spcPts val="0"/>
              </a:spcAft>
              <a:buClr>
                <a:srgbClr val="222222"/>
              </a:buClr>
              <a:buSzPts val="1000"/>
              <a:buFont typeface="Shadows Into Light Two"/>
              <a:buChar char="○"/>
            </a:pPr>
            <a:endParaRPr sz="1000">
              <a:solidFill>
                <a:srgbClr val="222222"/>
              </a:solidFill>
              <a:latin typeface="Shadows Into Light Two"/>
              <a:ea typeface="Shadows Into Light Two"/>
              <a:cs typeface="Shadows Into Light Two"/>
              <a:sym typeface="Shadows Into Light Two"/>
            </a:endParaRPr>
          </a:p>
          <a:p>
            <a:pPr marL="457200" lvl="0" indent="-342900" algn="l" rtl="0">
              <a:lnSpc>
                <a:spcPct val="100000"/>
              </a:lnSpc>
              <a:spcBef>
                <a:spcPts val="0"/>
              </a:spcBef>
              <a:spcAft>
                <a:spcPts val="0"/>
              </a:spcAft>
              <a:buClr>
                <a:srgbClr val="222222"/>
              </a:buClr>
              <a:buSzPts val="1800"/>
              <a:buFont typeface="Shadows Into Light Two"/>
              <a:buChar char="●"/>
            </a:pPr>
            <a:r>
              <a:rPr lang="en">
                <a:solidFill>
                  <a:srgbClr val="222222"/>
                </a:solidFill>
                <a:latin typeface="Shadows Into Light Two"/>
                <a:ea typeface="Shadows Into Light Two"/>
                <a:cs typeface="Shadows Into Light Two"/>
                <a:sym typeface="Shadows Into Light Two"/>
              </a:rPr>
              <a:t>Students are not penalized for the time it takes them to learn the skills of the standard.</a:t>
            </a:r>
            <a:endParaRPr sz="2400" b="1">
              <a:solidFill>
                <a:srgbClr val="222222"/>
              </a:solidFill>
              <a:latin typeface="Shadows Into Light Two"/>
              <a:ea typeface="Shadows Into Light Two"/>
              <a:cs typeface="Shadows Into Light Two"/>
              <a:sym typeface="Shadows Into Light Two"/>
            </a:endParaRP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On-screen Show (16:9)</PresentationFormat>
  <Paragraphs>35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Source Code Pro</vt:lpstr>
      <vt:lpstr>Amatic SC</vt:lpstr>
      <vt:lpstr>Shadows Into Light Two</vt:lpstr>
      <vt:lpstr>Arial</vt:lpstr>
      <vt:lpstr>Beach Day</vt:lpstr>
      <vt:lpstr>Standards BASED Grading and NEw Report card</vt:lpstr>
      <vt:lpstr>Level 3</vt:lpstr>
      <vt:lpstr>Level 2</vt:lpstr>
      <vt:lpstr>Level 1</vt:lpstr>
      <vt:lpstr>PowerPoint Presentation</vt:lpstr>
      <vt:lpstr>The Rubric in kid friendly language</vt:lpstr>
      <vt:lpstr>Some things to keep in mind...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BASED Grading and NEw Report card</dc:title>
  <dc:creator>Lora Marsh</dc:creator>
  <cp:lastModifiedBy>Lora Marsh</cp:lastModifiedBy>
  <cp:revision>1</cp:revision>
  <dcterms:modified xsi:type="dcterms:W3CDTF">2021-08-24T18:07:11Z</dcterms:modified>
</cp:coreProperties>
</file>